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-42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29956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49004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043842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537485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904713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94319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26467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05789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008019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48713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728889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dirty="0" smtClean="0"/>
              <a:t>Uredite stil naslova matrice</a:t>
            </a:r>
            <a:endParaRPr lang="hr-HR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dirty="0" smtClean="0"/>
              <a:t>Uredite stilove teksta matrice</a:t>
            </a:r>
          </a:p>
          <a:p>
            <a:pPr lvl="1"/>
            <a:r>
              <a:rPr lang="hr-HR" dirty="0" smtClean="0"/>
              <a:t>Druga razina</a:t>
            </a:r>
          </a:p>
          <a:p>
            <a:pPr lvl="2"/>
            <a:r>
              <a:rPr lang="hr-HR" dirty="0" smtClean="0"/>
              <a:t>Treća razina</a:t>
            </a:r>
          </a:p>
          <a:p>
            <a:pPr lvl="3"/>
            <a:r>
              <a:rPr lang="hr-HR" dirty="0" smtClean="0"/>
              <a:t>Četvrta razina</a:t>
            </a:r>
          </a:p>
          <a:p>
            <a:pPr lvl="4"/>
            <a:r>
              <a:rPr lang="hr-HR" dirty="0" smtClean="0"/>
              <a:t>Peta razina</a:t>
            </a:r>
            <a:endParaRPr lang="hr-HR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24602-5339-4F84-B407-2DDB16AC5165}" type="datetimeFigureOut">
              <a:rPr lang="hr-HR" smtClean="0"/>
              <a:pPr/>
              <a:t>24.8.2020.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E9AAB9-247C-4B3E-AB51-714B3ABF38A7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6897" y="185738"/>
            <a:ext cx="904875" cy="847725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200" y="6311900"/>
            <a:ext cx="1657975" cy="432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4936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869e7231-27ed-4a25-a941-91226771890f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869e7231-27ed-4a25-a941-91226771890f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hyperlink" Target="https://www.e-sfera.hr/dodatni-digitalni-sadrzaji/869e7231-27ed-4a25-a941-91226771890f/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-sfera.hr/dodatni-digitalni-sadrzaji/869e7231-27ed-4a25-a941-91226771890f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383177" y="196850"/>
            <a:ext cx="10659292" cy="1623241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006699"/>
                </a:solidFill>
              </a:rPr>
              <a:t>Hormoni mijenjaju i naše ponašanje i doživljaj svijeta</a:t>
            </a:r>
            <a:endParaRPr lang="hr-HR" b="1" dirty="0">
              <a:solidFill>
                <a:srgbClr val="006699"/>
              </a:solidFill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5303" y="1924594"/>
            <a:ext cx="7219406" cy="45458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51314" y="3143794"/>
            <a:ext cx="4937760" cy="548640"/>
          </a:xfrm>
        </p:spPr>
        <p:txBody>
          <a:bodyPr>
            <a:normAutofit fontScale="77500" lnSpcReduction="20000"/>
          </a:bodyPr>
          <a:lstStyle/>
          <a:p>
            <a:pPr algn="l"/>
            <a:endParaRPr lang="hr-HR" sz="5400" dirty="0" smtClean="0">
              <a:solidFill>
                <a:prstClr val="black"/>
              </a:solidFill>
              <a:latin typeface="Calibri Light" panose="020F0302020204030204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643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10202681" cy="1206137"/>
          </a:xfrm>
        </p:spPr>
        <p:txBody>
          <a:bodyPr/>
          <a:lstStyle/>
          <a:p>
            <a:pPr algn="ctr"/>
            <a:r>
              <a:rPr lang="hr-HR" dirty="0" smtClean="0">
                <a:latin typeface="+mn-lt"/>
              </a:rPr>
              <a:t>Hormoni u biljnom i životinjskom svijetu:</a:t>
            </a:r>
            <a:endParaRPr lang="hr-HR" dirty="0">
              <a:latin typeface="+mn-lt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6502" y="2266111"/>
            <a:ext cx="7515497" cy="3394166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kukci; utječu na preobrazbu, presvlačenje i pronalazak partnera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hr-HR" sz="2400" dirty="0" smtClean="0"/>
              <a:t>biljke; utječu na rast i razvoj te koordinaciju i regulaciju različitih procesa</a:t>
            </a:r>
          </a:p>
          <a:p>
            <a:endParaRPr lang="hr-HR" sz="2400" dirty="0"/>
          </a:p>
          <a:p>
            <a:pPr algn="ctr"/>
            <a:r>
              <a:rPr lang="hr-HR" sz="2400" dirty="0" smtClean="0">
                <a:hlinkClick r:id="rId3"/>
              </a:rPr>
              <a:t>Provjeri znanje</a:t>
            </a:r>
            <a:endParaRPr lang="hr-HR" sz="24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9195" y="5176883"/>
            <a:ext cx="977900" cy="96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5795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79714"/>
          </a:xfrm>
        </p:spPr>
        <p:txBody>
          <a:bodyPr/>
          <a:lstStyle/>
          <a:p>
            <a:pPr algn="ctr"/>
            <a:r>
              <a:rPr lang="hr-HR" dirty="0" smtClean="0">
                <a:latin typeface="+mn-lt"/>
              </a:rPr>
              <a:t>Hormonski sustav</a:t>
            </a:r>
            <a:endParaRPr lang="hr-HR" dirty="0">
              <a:latin typeface="+mn-lt"/>
            </a:endParaRPr>
          </a:p>
        </p:txBody>
      </p:sp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endParaRPr lang="hr-HR" sz="2400" dirty="0" smtClean="0"/>
          </a:p>
          <a:p>
            <a:pPr algn="ctr"/>
            <a:r>
              <a:rPr lang="hr-HR" sz="2400" dirty="0" smtClean="0"/>
              <a:t>Endokrini sustav ili sustav žlijezda s unutarnjim izlučivanjem</a:t>
            </a:r>
          </a:p>
          <a:p>
            <a:pPr algn="ctr"/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smtClean="0"/>
              <a:t>kontrolira ga živčani sustav</a:t>
            </a:r>
            <a:endParaRPr lang="hr-HR" sz="2400" dirty="0"/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5254" y="1297577"/>
            <a:ext cx="3283404" cy="4381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Rezervirano mjesto sadržaja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91937" y="1297577"/>
            <a:ext cx="3283404" cy="43817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25026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21328" y="949234"/>
            <a:ext cx="8349343" cy="5087031"/>
          </a:xfrm>
          <a:prstGeom prst="rect">
            <a:avLst/>
          </a:prstGeom>
        </p:spPr>
      </p:pic>
      <p:sp>
        <p:nvSpPr>
          <p:cNvPr id="8" name="TekstniOkvir 7"/>
          <p:cNvSpPr txBox="1"/>
          <p:nvPr/>
        </p:nvSpPr>
        <p:spPr>
          <a:xfrm>
            <a:off x="2127612" y="4974904"/>
            <a:ext cx="8450581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Žlijezde: </a:t>
            </a:r>
            <a:r>
              <a:rPr lang="hr-HR" sz="2400" dirty="0" smtClean="0"/>
              <a:t>a) </a:t>
            </a:r>
            <a:r>
              <a:rPr lang="hr-HR" sz="2400" dirty="0" smtClean="0"/>
              <a:t>s vanjskim izlučivanjem, </a:t>
            </a:r>
            <a:r>
              <a:rPr lang="hr-HR" sz="2400" dirty="0" smtClean="0"/>
              <a:t>b) </a:t>
            </a:r>
            <a:r>
              <a:rPr lang="hr-HR" sz="2400" dirty="0" smtClean="0"/>
              <a:t>s unutarnjim izlučivanjem</a:t>
            </a:r>
            <a:endParaRPr lang="hr-HR" sz="24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1080951" y="1401831"/>
            <a:ext cx="2028009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PRODUKT SE IZLUČUJE NA POVRŠINU TIJELA</a:t>
            </a:r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080951" y="3110767"/>
            <a:ext cx="25635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ŽLIJEZDA S VANJSKIM IZLUČIVANJEM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8987247" y="3694100"/>
            <a:ext cx="256358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ŽLIJEZDA S UNUTARNJIM IZLUČIVANJEM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8987247" y="3063825"/>
            <a:ext cx="189846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HORMONI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9075963" y="2342016"/>
            <a:ext cx="1493521" cy="3744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KRVNA ŽILA</a:t>
            </a:r>
            <a:endParaRPr lang="hr-HR" dirty="0"/>
          </a:p>
        </p:txBody>
      </p:sp>
      <p:cxnSp>
        <p:nvCxnSpPr>
          <p:cNvPr id="15" name="Ravni poveznik 14"/>
          <p:cNvCxnSpPr>
            <a:endCxn id="13" idx="1"/>
          </p:cNvCxnSpPr>
          <p:nvPr/>
        </p:nvCxnSpPr>
        <p:spPr>
          <a:xfrm>
            <a:off x="8133806" y="2529250"/>
            <a:ext cx="942157" cy="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Ravni poveznik 20"/>
          <p:cNvCxnSpPr/>
          <p:nvPr/>
        </p:nvCxnSpPr>
        <p:spPr>
          <a:xfrm>
            <a:off x="7837714" y="3178629"/>
            <a:ext cx="1149533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Ravni poveznik 22"/>
          <p:cNvCxnSpPr/>
          <p:nvPr/>
        </p:nvCxnSpPr>
        <p:spPr>
          <a:xfrm>
            <a:off x="2362744" y="3757098"/>
            <a:ext cx="1172936" cy="26016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5" name="Ravni poveznik 24"/>
          <p:cNvCxnSpPr/>
          <p:nvPr/>
        </p:nvCxnSpPr>
        <p:spPr>
          <a:xfrm flipH="1" flipV="1">
            <a:off x="8604884" y="3866835"/>
            <a:ext cx="461556" cy="150357"/>
          </a:xfrm>
          <a:prstGeom prst="lin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27" name="Ravni poveznik 26"/>
          <p:cNvCxnSpPr>
            <a:stCxn id="9" idx="2"/>
          </p:cNvCxnSpPr>
          <p:nvPr/>
        </p:nvCxnSpPr>
        <p:spPr>
          <a:xfrm>
            <a:off x="2094956" y="2325161"/>
            <a:ext cx="2041615" cy="371431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10324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hr-HR" dirty="0" smtClean="0">
                <a:latin typeface="+mn-lt"/>
              </a:rPr>
              <a:t>Hormoni</a:t>
            </a:r>
            <a:endParaRPr lang="hr-HR" dirty="0">
              <a:latin typeface="+mn-lt"/>
            </a:endParaRPr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 rotWithShape="1">
          <a:blip r:embed="rId2" cstate="print"/>
          <a:srcRect t="20480"/>
          <a:stretch/>
        </p:blipFill>
        <p:spPr>
          <a:xfrm>
            <a:off x="4772025" y="1131344"/>
            <a:ext cx="7001964" cy="4737644"/>
          </a:xfrm>
          <a:prstGeom prst="rect">
            <a:avLst/>
          </a:prstGeom>
        </p:spPr>
      </p:pic>
      <p:sp>
        <p:nvSpPr>
          <p:cNvPr id="6" name="Rezervirano mjesto teksta 5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endParaRPr lang="hr-HR" sz="2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smtClean="0"/>
              <a:t>izlučuju se izravno u krv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smtClean="0"/>
              <a:t>djeluju samo na ciljne stanice, tj. na one za koje se mogu vezati</a:t>
            </a:r>
            <a:endParaRPr lang="hr-HR" sz="2400" dirty="0"/>
          </a:p>
        </p:txBody>
      </p:sp>
      <p:sp>
        <p:nvSpPr>
          <p:cNvPr id="3" name="TekstniOkvir 2"/>
          <p:cNvSpPr txBox="1"/>
          <p:nvPr/>
        </p:nvSpPr>
        <p:spPr>
          <a:xfrm>
            <a:off x="4918802" y="5432433"/>
            <a:ext cx="16662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CILJNA STANICA ZA HORMON A</a:t>
            </a:r>
            <a:endParaRPr lang="hr-HR" dirty="0"/>
          </a:p>
        </p:txBody>
      </p:sp>
      <p:sp>
        <p:nvSpPr>
          <p:cNvPr id="8" name="TekstniOkvir 7"/>
          <p:cNvSpPr txBox="1"/>
          <p:nvPr/>
        </p:nvSpPr>
        <p:spPr>
          <a:xfrm>
            <a:off x="7491516" y="5432433"/>
            <a:ext cx="1666217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CILJNA STANICA ZA HORMON B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10064230" y="5432433"/>
            <a:ext cx="192747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CILJNA STANICA ZA HORMON A I B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6487886" y="1341120"/>
            <a:ext cx="15762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HORMON A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8991872" y="1341120"/>
            <a:ext cx="157625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HORMON 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18358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9508" y="314870"/>
            <a:ext cx="7620000" cy="6334125"/>
          </a:xfrm>
          <a:prstGeom prst="rect">
            <a:avLst/>
          </a:prstGeom>
        </p:spPr>
      </p:pic>
      <p:sp>
        <p:nvSpPr>
          <p:cNvPr id="7" name="TekstniOkvir 6"/>
          <p:cNvSpPr txBox="1"/>
          <p:nvPr/>
        </p:nvSpPr>
        <p:spPr>
          <a:xfrm>
            <a:off x="3648890" y="314870"/>
            <a:ext cx="552123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ŽLIJEZDE S UNUTARNJIM IZLUČIVANJEM:</a:t>
            </a:r>
            <a:endParaRPr lang="hr-HR" sz="2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2795450" y="1181600"/>
            <a:ext cx="1262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EPIFIZA</a:t>
            </a:r>
            <a:endParaRPr lang="hr-HR" dirty="0"/>
          </a:p>
        </p:txBody>
      </p:sp>
      <p:sp>
        <p:nvSpPr>
          <p:cNvPr id="9" name="TekstniOkvir 8"/>
          <p:cNvSpPr txBox="1"/>
          <p:nvPr/>
        </p:nvSpPr>
        <p:spPr>
          <a:xfrm>
            <a:off x="2695301" y="1742029"/>
            <a:ext cx="1463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HIPOFIZA</a:t>
            </a:r>
          </a:p>
          <a:p>
            <a:endParaRPr lang="hr-HR" dirty="0"/>
          </a:p>
        </p:txBody>
      </p:sp>
      <p:sp>
        <p:nvSpPr>
          <p:cNvPr id="10" name="TekstniOkvir 9"/>
          <p:cNvSpPr txBox="1"/>
          <p:nvPr/>
        </p:nvSpPr>
        <p:spPr>
          <a:xfrm>
            <a:off x="1319348" y="2280270"/>
            <a:ext cx="26561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ŠTITNJAČA I DOŠTITNE ŽLIJEZDE</a:t>
            </a:r>
            <a:endParaRPr lang="hr-HR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1902824" y="3058953"/>
            <a:ext cx="1367246" cy="3744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TIMUS</a:t>
            </a:r>
            <a:endParaRPr lang="hr-HR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1706880" y="3746898"/>
            <a:ext cx="15675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GUŠTERAČA</a:t>
            </a:r>
            <a:endParaRPr lang="hr-HR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1567545" y="4485926"/>
            <a:ext cx="20378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NADBUBREŽNE ŽLIJEZDE</a:t>
            </a:r>
            <a:endParaRPr lang="hr-HR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1162594" y="5469802"/>
            <a:ext cx="21771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SPOLNE ŽLIJEZDE - SJEMENICI</a:t>
            </a:r>
            <a:endParaRPr lang="hr-HR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8930639" y="4752585"/>
            <a:ext cx="217714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SPOLNE ŽLIJEZDE - JAJNICI</a:t>
            </a:r>
            <a:endParaRPr lang="hr-HR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8299267" y="1166949"/>
            <a:ext cx="12627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EPIFIZA</a:t>
            </a:r>
            <a:endParaRPr lang="hr-HR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8438605" y="1690539"/>
            <a:ext cx="14630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HIPOFIZA</a:t>
            </a:r>
          </a:p>
          <a:p>
            <a:endParaRPr lang="hr-HR" dirty="0"/>
          </a:p>
        </p:txBody>
      </p:sp>
      <p:sp>
        <p:nvSpPr>
          <p:cNvPr id="18" name="TekstniOkvir 17"/>
          <p:cNvSpPr txBox="1"/>
          <p:nvPr/>
        </p:nvSpPr>
        <p:spPr>
          <a:xfrm>
            <a:off x="8691153" y="2388360"/>
            <a:ext cx="265611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ŠTITNJAČA I DOŠTITNE ŽLIJEZDE</a:t>
            </a:r>
            <a:endParaRPr lang="hr-HR" dirty="0"/>
          </a:p>
        </p:txBody>
      </p:sp>
      <p:sp>
        <p:nvSpPr>
          <p:cNvPr id="19" name="TekstniOkvir 18"/>
          <p:cNvSpPr txBox="1"/>
          <p:nvPr/>
        </p:nvSpPr>
        <p:spPr>
          <a:xfrm>
            <a:off x="8884919" y="3109171"/>
            <a:ext cx="1367246" cy="37446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TIMUS</a:t>
            </a:r>
            <a:endParaRPr lang="hr-HR" dirty="0"/>
          </a:p>
        </p:txBody>
      </p:sp>
      <p:sp>
        <p:nvSpPr>
          <p:cNvPr id="20" name="TekstniOkvir 19"/>
          <p:cNvSpPr txBox="1"/>
          <p:nvPr/>
        </p:nvSpPr>
        <p:spPr>
          <a:xfrm>
            <a:off x="8991600" y="3708972"/>
            <a:ext cx="15675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GUŠTERAČA</a:t>
            </a:r>
            <a:endParaRPr lang="hr-HR" dirty="0"/>
          </a:p>
        </p:txBody>
      </p:sp>
      <p:sp>
        <p:nvSpPr>
          <p:cNvPr id="21" name="TekstniOkvir 20"/>
          <p:cNvSpPr txBox="1"/>
          <p:nvPr/>
        </p:nvSpPr>
        <p:spPr>
          <a:xfrm>
            <a:off x="8991600" y="4087194"/>
            <a:ext cx="203780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NADBUBREŽNE ŽLIJEZDE</a:t>
            </a:r>
            <a:endParaRPr lang="hr-HR" dirty="0"/>
          </a:p>
        </p:txBody>
      </p:sp>
      <p:sp>
        <p:nvSpPr>
          <p:cNvPr id="22" name="TekstniOkvir 21"/>
          <p:cNvSpPr txBox="1"/>
          <p:nvPr/>
        </p:nvSpPr>
        <p:spPr>
          <a:xfrm>
            <a:off x="8991600" y="5387720"/>
            <a:ext cx="1746067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dirty="0" smtClean="0"/>
              <a:t>POSTELJICA</a:t>
            </a:r>
          </a:p>
          <a:p>
            <a:r>
              <a:rPr lang="hr-HR" dirty="0" smtClean="0"/>
              <a:t>(TIJEKOM TRUDNOĆE)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xmlns="" val="334484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12571" y="1042987"/>
            <a:ext cx="6966857" cy="5349104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5401"/>
          </a:xfrm>
        </p:spPr>
        <p:txBody>
          <a:bodyPr>
            <a:normAutofit fontScale="90000"/>
          </a:bodyPr>
          <a:lstStyle/>
          <a:p>
            <a:pPr algn="ctr"/>
            <a:r>
              <a:rPr lang="hr-HR" sz="2400" dirty="0" smtClean="0">
                <a:latin typeface="+mn-lt"/>
              </a:rPr>
              <a:t>Regulacija rada hormonskog sustava na primjeru štitnjače i njezinog hormona </a:t>
            </a:r>
            <a:r>
              <a:rPr lang="hr-HR" sz="2400" dirty="0" err="1" smtClean="0">
                <a:latin typeface="+mn-lt"/>
              </a:rPr>
              <a:t>tiroksina</a:t>
            </a:r>
            <a:r>
              <a:rPr lang="hr-HR" sz="2400" dirty="0" smtClean="0">
                <a:latin typeface="+mn-lt"/>
              </a:rPr>
              <a:t> (redoslijed mogućih reakcija prikazan je brojevima od 1 do 7):</a:t>
            </a:r>
            <a:endParaRPr lang="hr-HR" sz="2400" dirty="0">
              <a:latin typeface="+mn-lt"/>
            </a:endParaRPr>
          </a:p>
        </p:txBody>
      </p:sp>
      <p:sp>
        <p:nvSpPr>
          <p:cNvPr id="3" name="TekstniOkvir 2"/>
          <p:cNvSpPr txBox="1"/>
          <p:nvPr/>
        </p:nvSpPr>
        <p:spPr>
          <a:xfrm>
            <a:off x="400594" y="2368731"/>
            <a:ext cx="109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3"/>
              </a:rPr>
              <a:t>Istraži</a:t>
            </a:r>
            <a:endParaRPr lang="hr-HR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594" y="2830396"/>
            <a:ext cx="948166" cy="9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37947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984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Poremećaji u radu endokrinog sustava:</a:t>
            </a:r>
            <a:endParaRPr lang="hr-HR" sz="2400" dirty="0">
              <a:latin typeface="+mn-lt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6813" y="923110"/>
            <a:ext cx="3104604" cy="4119470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0306" y="923110"/>
            <a:ext cx="3104604" cy="4119470"/>
          </a:xfrm>
          <a:prstGeom prst="rect">
            <a:avLst/>
          </a:prstGeom>
        </p:spPr>
      </p:pic>
      <p:sp>
        <p:nvSpPr>
          <p:cNvPr id="5" name="TekstniOkvir 4"/>
          <p:cNvSpPr txBox="1"/>
          <p:nvPr/>
        </p:nvSpPr>
        <p:spPr>
          <a:xfrm>
            <a:off x="1932215" y="5277398"/>
            <a:ext cx="37337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Patuljasti rast – posljedica poremećaja u izlučivanju hormona rasta</a:t>
            </a:r>
            <a:endParaRPr lang="hr-HR" dirty="0"/>
          </a:p>
        </p:txBody>
      </p:sp>
      <p:sp>
        <p:nvSpPr>
          <p:cNvPr id="6" name="TekstniOkvir 5"/>
          <p:cNvSpPr txBox="1"/>
          <p:nvPr/>
        </p:nvSpPr>
        <p:spPr>
          <a:xfrm>
            <a:off x="7215051" y="5277397"/>
            <a:ext cx="2275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Gušavost – posljedica nedostatka joda</a:t>
            </a:r>
            <a:endParaRPr lang="hr-HR" dirty="0"/>
          </a:p>
        </p:txBody>
      </p:sp>
      <p:sp>
        <p:nvSpPr>
          <p:cNvPr id="7" name="TekstniOkvir 6"/>
          <p:cNvSpPr txBox="1"/>
          <p:nvPr/>
        </p:nvSpPr>
        <p:spPr>
          <a:xfrm>
            <a:off x="8561842" y="33983"/>
            <a:ext cx="2420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>
                <a:hlinkClick r:id="rId4"/>
              </a:rPr>
              <a:t>Zanimljivosti</a:t>
            </a:r>
            <a:endParaRPr lang="hr-HR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59747" y="473299"/>
            <a:ext cx="860833" cy="8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03523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839788" y="457201"/>
            <a:ext cx="3932237" cy="1153886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+mn-lt"/>
              </a:rPr>
              <a:t>Gušterača</a:t>
            </a:r>
            <a:endParaRPr lang="hr-HR" sz="2400" dirty="0">
              <a:latin typeface="+mn-lt"/>
            </a:endParaRPr>
          </a:p>
        </p:txBody>
      </p:sp>
      <p:pic>
        <p:nvPicPr>
          <p:cNvPr id="2" name="Rezervirano mjesto sadržaja 1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695407" y="457200"/>
            <a:ext cx="4902926" cy="5411788"/>
          </a:xfrm>
          <a:prstGeom prst="rect">
            <a:avLst/>
          </a:prstGeom>
        </p:spPr>
      </p:pic>
      <p:sp>
        <p:nvSpPr>
          <p:cNvPr id="5" name="Rezervirano mjesto teksta 4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err="1" smtClean="0"/>
              <a:t>egzokrina</a:t>
            </a:r>
            <a:r>
              <a:rPr lang="hr-HR" sz="2400" dirty="0" smtClean="0"/>
              <a:t> i endokrina žlijezda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smtClean="0"/>
              <a:t>inzulin – prenosi šećer iz krvi u stanice, pohranjuje višak šećera u </a:t>
            </a:r>
            <a:r>
              <a:rPr lang="hr-HR" sz="2400" dirty="0" err="1" smtClean="0"/>
              <a:t>jetri</a:t>
            </a:r>
            <a:r>
              <a:rPr lang="hr-HR" sz="2400" dirty="0" smtClean="0"/>
              <a:t> i mišićima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400" dirty="0" err="1" smtClean="0"/>
              <a:t>glukagon</a:t>
            </a:r>
            <a:r>
              <a:rPr lang="hr-HR" sz="2400" dirty="0" smtClean="0"/>
              <a:t> – potiče vraćanje pohranjenog šećera iz </a:t>
            </a:r>
            <a:r>
              <a:rPr lang="hr-HR" sz="2400" dirty="0" err="1" smtClean="0"/>
              <a:t>jetre</a:t>
            </a:r>
            <a:r>
              <a:rPr lang="hr-HR" sz="2400" dirty="0" smtClean="0"/>
              <a:t> i mišića u krv</a:t>
            </a:r>
            <a:endParaRPr lang="hr-HR" sz="2400" dirty="0"/>
          </a:p>
        </p:txBody>
      </p:sp>
      <p:sp>
        <p:nvSpPr>
          <p:cNvPr id="6" name="TekstniOkvir 5"/>
          <p:cNvSpPr txBox="1"/>
          <p:nvPr/>
        </p:nvSpPr>
        <p:spPr>
          <a:xfrm>
            <a:off x="5808617" y="548640"/>
            <a:ext cx="1114697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ZDRAVA</a:t>
            </a:r>
            <a:endParaRPr lang="hr-HR" sz="1400" dirty="0"/>
          </a:p>
        </p:txBody>
      </p:sp>
      <p:sp>
        <p:nvSpPr>
          <p:cNvPr id="7" name="TekstniOkvir 6"/>
          <p:cNvSpPr txBox="1"/>
          <p:nvPr/>
        </p:nvSpPr>
        <p:spPr>
          <a:xfrm>
            <a:off x="5808617" y="2316480"/>
            <a:ext cx="1750423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DIJABETES TIP 1</a:t>
            </a:r>
            <a:endParaRPr lang="hr-HR" sz="1400" dirty="0"/>
          </a:p>
        </p:txBody>
      </p:sp>
      <p:sp>
        <p:nvSpPr>
          <p:cNvPr id="8" name="TekstniOkvir 7"/>
          <p:cNvSpPr txBox="1"/>
          <p:nvPr/>
        </p:nvSpPr>
        <p:spPr>
          <a:xfrm>
            <a:off x="7424875" y="513806"/>
            <a:ext cx="8270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INZULIN</a:t>
            </a:r>
            <a:endParaRPr lang="hr-HR" sz="1200" dirty="0"/>
          </a:p>
        </p:txBody>
      </p:sp>
      <p:sp>
        <p:nvSpPr>
          <p:cNvPr id="9" name="TekstniOkvir 8"/>
          <p:cNvSpPr txBox="1"/>
          <p:nvPr/>
        </p:nvSpPr>
        <p:spPr>
          <a:xfrm>
            <a:off x="7367725" y="2316480"/>
            <a:ext cx="1114697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INZULIN</a:t>
            </a:r>
            <a:endParaRPr lang="hr-HR" sz="1200" dirty="0"/>
          </a:p>
        </p:txBody>
      </p:sp>
      <p:sp>
        <p:nvSpPr>
          <p:cNvPr id="10" name="TekstniOkvir 9"/>
          <p:cNvSpPr txBox="1"/>
          <p:nvPr/>
        </p:nvSpPr>
        <p:spPr>
          <a:xfrm>
            <a:off x="7433175" y="4101737"/>
            <a:ext cx="8270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INZULIN</a:t>
            </a:r>
            <a:endParaRPr lang="hr-HR" sz="1200" dirty="0"/>
          </a:p>
        </p:txBody>
      </p:sp>
      <p:sp>
        <p:nvSpPr>
          <p:cNvPr id="11" name="TekstniOkvir 10"/>
          <p:cNvSpPr txBox="1"/>
          <p:nvPr/>
        </p:nvSpPr>
        <p:spPr>
          <a:xfrm>
            <a:off x="8146870" y="522514"/>
            <a:ext cx="1624147" cy="2857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INZULINSKI RECEPTOR</a:t>
            </a:r>
            <a:endParaRPr lang="hr-HR" sz="1200" dirty="0"/>
          </a:p>
        </p:txBody>
      </p:sp>
      <p:sp>
        <p:nvSpPr>
          <p:cNvPr id="12" name="TekstniOkvir 11"/>
          <p:cNvSpPr txBox="1"/>
          <p:nvPr/>
        </p:nvSpPr>
        <p:spPr>
          <a:xfrm>
            <a:off x="8131770" y="2302281"/>
            <a:ext cx="1624147" cy="2857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INZULINSKI RECEPTOR</a:t>
            </a:r>
            <a:endParaRPr lang="hr-HR" sz="1200" dirty="0"/>
          </a:p>
        </p:txBody>
      </p:sp>
      <p:sp>
        <p:nvSpPr>
          <p:cNvPr id="13" name="TekstniOkvir 12"/>
          <p:cNvSpPr txBox="1"/>
          <p:nvPr/>
        </p:nvSpPr>
        <p:spPr>
          <a:xfrm>
            <a:off x="8140478" y="4101737"/>
            <a:ext cx="1624147" cy="28570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INZULINSKI RECEPTOR</a:t>
            </a:r>
            <a:endParaRPr lang="hr-HR" sz="1200" dirty="0"/>
          </a:p>
        </p:txBody>
      </p:sp>
      <p:sp>
        <p:nvSpPr>
          <p:cNvPr id="14" name="TekstniOkvir 13"/>
          <p:cNvSpPr txBox="1"/>
          <p:nvPr/>
        </p:nvSpPr>
        <p:spPr>
          <a:xfrm>
            <a:off x="9665970" y="522514"/>
            <a:ext cx="8270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GLUKOZA</a:t>
            </a:r>
            <a:endParaRPr lang="hr-HR" sz="1200" dirty="0"/>
          </a:p>
        </p:txBody>
      </p:sp>
      <p:sp>
        <p:nvSpPr>
          <p:cNvPr id="15" name="TekstniOkvir 14"/>
          <p:cNvSpPr txBox="1"/>
          <p:nvPr/>
        </p:nvSpPr>
        <p:spPr>
          <a:xfrm>
            <a:off x="9665970" y="2313735"/>
            <a:ext cx="82704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GLUKOZA</a:t>
            </a:r>
            <a:endParaRPr lang="hr-HR" sz="1200" dirty="0"/>
          </a:p>
        </p:txBody>
      </p:sp>
      <p:sp>
        <p:nvSpPr>
          <p:cNvPr id="16" name="TekstniOkvir 15"/>
          <p:cNvSpPr txBox="1"/>
          <p:nvPr/>
        </p:nvSpPr>
        <p:spPr>
          <a:xfrm>
            <a:off x="9665970" y="4110446"/>
            <a:ext cx="80962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200" dirty="0" smtClean="0"/>
              <a:t>GLUKOZA</a:t>
            </a:r>
            <a:endParaRPr lang="hr-HR" sz="1200" dirty="0"/>
          </a:p>
        </p:txBody>
      </p:sp>
      <p:sp>
        <p:nvSpPr>
          <p:cNvPr id="17" name="TekstniOkvir 16"/>
          <p:cNvSpPr txBox="1"/>
          <p:nvPr/>
        </p:nvSpPr>
        <p:spPr>
          <a:xfrm>
            <a:off x="5837260" y="4115788"/>
            <a:ext cx="1499575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r-HR" sz="1400" dirty="0" smtClean="0"/>
              <a:t>DIJABETES TIP 2</a:t>
            </a:r>
            <a:endParaRPr lang="hr-HR" sz="1400" dirty="0"/>
          </a:p>
        </p:txBody>
      </p:sp>
    </p:spTree>
    <p:extLst>
      <p:ext uri="{BB962C8B-B14F-4D97-AF65-F5344CB8AC3E}">
        <p14:creationId xmlns:p14="http://schemas.microsoft.com/office/powerpoint/2010/main" xmlns="" val="19388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65909"/>
            <a:ext cx="3932237" cy="1162594"/>
          </a:xfrm>
        </p:spPr>
        <p:txBody>
          <a:bodyPr>
            <a:normAutofit/>
          </a:bodyPr>
          <a:lstStyle/>
          <a:p>
            <a:pPr algn="ctr"/>
            <a:r>
              <a:rPr lang="hr-HR" sz="2400" dirty="0" smtClean="0">
                <a:latin typeface="+mn-lt"/>
              </a:rPr>
              <a:t>Dijabetes</a:t>
            </a:r>
            <a:endParaRPr lang="hr-HR" sz="2400" dirty="0">
              <a:latin typeface="+mn-lt"/>
            </a:endParaRPr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30043" y="1024331"/>
            <a:ext cx="6390503" cy="5176172"/>
          </a:xfrm>
          <a:prstGeom prst="rect">
            <a:avLst/>
          </a:prstGeom>
        </p:spPr>
      </p:pic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/>
              <a:t>nedostatak </a:t>
            </a:r>
            <a:r>
              <a:rPr lang="hr-HR" sz="2400" dirty="0" smtClean="0"/>
              <a:t>inzulina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hr-HR" sz="2400" dirty="0" smtClean="0"/>
              <a:t>povećana koncentracija šećera u krvi</a:t>
            </a:r>
          </a:p>
          <a:p>
            <a:endParaRPr lang="hr-HR" sz="2400" dirty="0"/>
          </a:p>
          <a:p>
            <a:r>
              <a:rPr lang="hr-HR" sz="2400" dirty="0" smtClean="0">
                <a:hlinkClick r:id="rId3"/>
              </a:rPr>
              <a:t>Istraži</a:t>
            </a:r>
            <a:endParaRPr lang="hr-HR" sz="2400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6750" y="3509873"/>
            <a:ext cx="948166" cy="906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8864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571</TotalTime>
  <Words>270</Words>
  <Application>Microsoft Office PowerPoint</Application>
  <PresentationFormat>Custom</PresentationFormat>
  <Paragraphs>70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Tema sustava Office</vt:lpstr>
      <vt:lpstr>Hormoni mijenjaju i naše ponašanje i doživljaj svijeta</vt:lpstr>
      <vt:lpstr>Hormonski sustav</vt:lpstr>
      <vt:lpstr>Slide 3</vt:lpstr>
      <vt:lpstr>Hormoni</vt:lpstr>
      <vt:lpstr>Slide 5</vt:lpstr>
      <vt:lpstr>Regulacija rada hormonskog sustava na primjeru štitnjače i njezinog hormona tiroksina (redoslijed mogućih reakcija prikazan je brojevima od 1 do 7):</vt:lpstr>
      <vt:lpstr>Poremećaji u radu endokrinog sustava:</vt:lpstr>
      <vt:lpstr>Gušterača</vt:lpstr>
      <vt:lpstr>Dijabetes</vt:lpstr>
      <vt:lpstr>Hormoni u biljnom i životinjskom svijetu: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Održavanje ravnotežnih uvjeta u organizmu</dc:title>
  <dc:creator>Sanja Irić Šironja</dc:creator>
  <cp:lastModifiedBy>sk-mpovalec</cp:lastModifiedBy>
  <cp:revision>55</cp:revision>
  <dcterms:created xsi:type="dcterms:W3CDTF">2019-08-12T09:58:08Z</dcterms:created>
  <dcterms:modified xsi:type="dcterms:W3CDTF">2020-08-24T06:50:05Z</dcterms:modified>
</cp:coreProperties>
</file>